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310" r:id="rId4"/>
    <p:sldId id="306" r:id="rId5"/>
    <p:sldId id="264" r:id="rId6"/>
    <p:sldId id="307" r:id="rId7"/>
    <p:sldId id="259" r:id="rId8"/>
    <p:sldId id="276" r:id="rId9"/>
    <p:sldId id="308" r:id="rId10"/>
    <p:sldId id="278" r:id="rId11"/>
    <p:sldId id="281" r:id="rId12"/>
    <p:sldId id="257" r:id="rId13"/>
    <p:sldId id="266" r:id="rId14"/>
    <p:sldId id="267" r:id="rId15"/>
    <p:sldId id="286" r:id="rId16"/>
    <p:sldId id="287" r:id="rId17"/>
    <p:sldId id="288" r:id="rId18"/>
    <p:sldId id="289" r:id="rId19"/>
    <p:sldId id="268" r:id="rId20"/>
    <p:sldId id="269" r:id="rId21"/>
    <p:sldId id="294" r:id="rId22"/>
    <p:sldId id="293" r:id="rId23"/>
    <p:sldId id="295" r:id="rId24"/>
    <p:sldId id="297" r:id="rId25"/>
    <p:sldId id="298" r:id="rId26"/>
    <p:sldId id="299" r:id="rId27"/>
    <p:sldId id="300" r:id="rId28"/>
    <p:sldId id="301" r:id="rId29"/>
    <p:sldId id="303" r:id="rId30"/>
    <p:sldId id="302" r:id="rId31"/>
    <p:sldId id="271" r:id="rId32"/>
    <p:sldId id="304" r:id="rId33"/>
    <p:sldId id="305" r:id="rId34"/>
    <p:sldId id="275" r:id="rId35"/>
    <p:sldId id="260" r:id="rId36"/>
    <p:sldId id="280" r:id="rId37"/>
    <p:sldId id="29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74DFB73-C69F-4734-8FB6-55E4ED657B6C}">
          <p14:sldIdLst>
            <p14:sldId id="256"/>
            <p14:sldId id="258"/>
            <p14:sldId id="310"/>
            <p14:sldId id="306"/>
          </p14:sldIdLst>
        </p14:section>
        <p14:section name="Observaciones" id="{28390422-3839-4B63-B258-1BE3309415E4}">
          <p14:sldIdLst>
            <p14:sldId id="264"/>
            <p14:sldId id="307"/>
            <p14:sldId id="259"/>
            <p14:sldId id="276"/>
            <p14:sldId id="308"/>
            <p14:sldId id="278"/>
            <p14:sldId id="281"/>
            <p14:sldId id="257"/>
            <p14:sldId id="266"/>
            <p14:sldId id="267"/>
            <p14:sldId id="286"/>
            <p14:sldId id="287"/>
            <p14:sldId id="288"/>
            <p14:sldId id="289"/>
            <p14:sldId id="268"/>
          </p14:sldIdLst>
        </p14:section>
        <p14:section name="Simulaciones" id="{38CE754B-9424-44FE-B74E-BED3E04EAEA1}">
          <p14:sldIdLst>
            <p14:sldId id="269"/>
            <p14:sldId id="294"/>
            <p14:sldId id="293"/>
            <p14:sldId id="295"/>
            <p14:sldId id="297"/>
            <p14:sldId id="298"/>
            <p14:sldId id="299"/>
            <p14:sldId id="300"/>
            <p14:sldId id="301"/>
            <p14:sldId id="303"/>
            <p14:sldId id="302"/>
            <p14:sldId id="271"/>
            <p14:sldId id="304"/>
            <p14:sldId id="305"/>
            <p14:sldId id="275"/>
            <p14:sldId id="260"/>
            <p14:sldId id="280"/>
            <p14:sldId id="29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6796" autoAdjust="0"/>
  </p:normalViewPr>
  <p:slideViewPr>
    <p:cSldViewPr>
      <p:cViewPr>
        <p:scale>
          <a:sx n="60" d="100"/>
          <a:sy n="60" d="100"/>
        </p:scale>
        <p:origin x="-1428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31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5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5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63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22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3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3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59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C6CD0-AC23-4554-ABAF-CAA969B3E4E5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E2833-718A-4389-A48C-41448ED8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4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237312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908720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5536" y="1666543"/>
            <a:ext cx="62646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VALIDACIÓN DE PARAMETRIZACIONES DE CAPA LÍMITE UTILIZANDO DATOS DE RADAR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620688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Tesis</a:t>
            </a:r>
            <a:r>
              <a:rPr lang="en-US" sz="16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6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Licenciatura</a:t>
            </a:r>
            <a:r>
              <a:rPr lang="en-US" sz="16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 en </a:t>
            </a:r>
            <a:r>
              <a:rPr lang="en-US" sz="16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6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6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6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932457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Tesista</a:t>
            </a:r>
            <a:r>
              <a:rPr lang="en-US" sz="1600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: Paola  Corrales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Directores</a:t>
            </a:r>
            <a:r>
              <a:rPr lang="en-US" sz="1600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: Juan Ruiz y Marisa </a:t>
            </a:r>
            <a:r>
              <a:rPr lang="en-US" sz="1600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Gassmann</a:t>
            </a:r>
            <a:endParaRPr lang="en-US" sz="1600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pic>
        <p:nvPicPr>
          <p:cNvPr id="1026" name="Picture 2" descr="Z:\home\pao\Dropbox\Tesis\tesis-VAD\Tesis\logoDCA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78" y="4803864"/>
            <a:ext cx="1069974" cy="10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Z:\home\pao\Dropbox\Tesis\tesis-VAD\Tesis\logoUB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803864"/>
            <a:ext cx="1080000" cy="108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93490" y="6390431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22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marzo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2018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14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VAD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VAD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controles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calidad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4636874"/>
            <a:ext cx="30243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Velocidad del viento (m/s) en función de la altura para cada anillo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individual calculada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con VAD (puntos) y el perfil vertical obtenido luego del promedio pesado (línea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). En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colores se muestra el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rmse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a (m/s) de cada anillo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11560" y="2107941"/>
                <a:ext cx="1420261" cy="674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107941"/>
                <a:ext cx="1420261" cy="674672"/>
              </a:xfrm>
              <a:prstGeom prst="rect">
                <a:avLst/>
              </a:prstGeom>
              <a:blipFill rotWithShape="1">
                <a:blip r:embed="rId5"/>
                <a:stretch>
                  <a:fillRect r="-5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2913412"/>
                <a:ext cx="1963678" cy="659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𝑟𝑚𝑠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𝑎𝑖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913412"/>
                <a:ext cx="1963678" cy="659604"/>
              </a:xfrm>
              <a:prstGeom prst="rect">
                <a:avLst/>
              </a:prstGeom>
              <a:blipFill rotWithShape="1">
                <a:blip r:embed="rId6"/>
                <a:stretch>
                  <a:fillRect r="-3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11560" y="134076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PERFÍL FINAL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</p:txBody>
      </p:sp>
      <p:pic>
        <p:nvPicPr>
          <p:cNvPr id="3078" name="Picture 6" descr="Z:\home\pao\Dropbox\Tesis\tesis-VAD\Tesis\Defensa\Fig\evad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4639458" cy="3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Z:\home\pao\Dropbox\Tesis\tesis-VAD\Tesis\Defensa\Fig\evad-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4639458" cy="398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6461956" y="4526868"/>
            <a:ext cx="54260" cy="54260"/>
          </a:xfrm>
          <a:prstGeom prst="ellipse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57800" y="1348026"/>
            <a:ext cx="280831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CONTROLES DE CALIDAD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Consistencia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temporal</a:t>
            </a:r>
            <a:endParaRPr lang="en-US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VAD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VAD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controles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calidad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34076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PRUEBAS DE VALIDACIÓN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3601" y="1916832"/>
            <a:ext cx="289426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Sin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errores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aleatorios</a:t>
            </a:r>
            <a:endParaRPr lang="en-US" sz="1600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Con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errores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aleatorios</a:t>
            </a:r>
            <a:endParaRPr lang="en-US" sz="1600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Errores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aleatorios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+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Faltantes</a:t>
            </a:r>
            <a:endParaRPr lang="en-US" sz="1600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sz="16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600" dirty="0" err="1" smtClean="0">
                <a:latin typeface="Cooper Hewitt" pitchFamily="2" charset="0"/>
                <a:ea typeface="Cooper Hewitt" pitchFamily="2" charset="0"/>
              </a:rPr>
              <a:t>reales</a:t>
            </a:r>
            <a:endParaRPr lang="en-US" sz="1600" dirty="0">
              <a:latin typeface="Cooper Hewitt" pitchFamily="2" charset="0"/>
              <a:ea typeface="Cooper Hewitt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7585" y="2276872"/>
            <a:ext cx="8109758" cy="3960440"/>
            <a:chOff x="827585" y="2276872"/>
            <a:chExt cx="8109758" cy="3960440"/>
          </a:xfrm>
        </p:grpSpPr>
        <p:sp>
          <p:nvSpPr>
            <p:cNvPr id="8" name="TextBox 7"/>
            <p:cNvSpPr txBox="1"/>
            <p:nvPr/>
          </p:nvSpPr>
          <p:spPr>
            <a:xfrm>
              <a:off x="827585" y="4564866"/>
              <a:ext cx="2232247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ES" sz="1400" dirty="0">
                  <a:latin typeface="PT Sans" pitchFamily="34" charset="0"/>
                  <a:ea typeface="PT Sans" pitchFamily="34" charset="0"/>
                </a:rPr>
                <a:t>Viento medio (m/s) en función de la altura a partir del sondeo, y las </a:t>
              </a:r>
              <a:r>
                <a:rPr lang="es-ES" sz="1400" dirty="0" smtClean="0">
                  <a:latin typeface="PT Sans" pitchFamily="34" charset="0"/>
                  <a:ea typeface="PT Sans" pitchFamily="34" charset="0"/>
                </a:rPr>
                <a:t>distintas pruebas </a:t>
              </a:r>
              <a:r>
                <a:rPr lang="es-ES" sz="1400" dirty="0">
                  <a:latin typeface="PT Sans" pitchFamily="34" charset="0"/>
                  <a:ea typeface="PT Sans" pitchFamily="34" charset="0"/>
                </a:rPr>
                <a:t>de validación (a) y detalle ampliado del máximo en niveles bajos (b).</a:t>
              </a:r>
              <a:endParaRPr lang="en-US" sz="1400" dirty="0">
                <a:latin typeface="PT Sans" pitchFamily="34" charset="0"/>
                <a:ea typeface="PT Sans" pitchFamily="34" charset="0"/>
              </a:endParaRPr>
            </a:p>
          </p:txBody>
        </p:sp>
        <p:pic>
          <p:nvPicPr>
            <p:cNvPr id="4102" name="Picture 6" descr="Z:\home\pao\Dropbox\Tesis\tesis-VAD\Tesis\Defensa\Fig\validacion-perfiles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785" y="2276872"/>
              <a:ext cx="2932430" cy="3944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Z:\home\pao\Dropbox\Tesis\tesis-VAD\Tesis\Defensa\Fig\validacion-perfiles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292858"/>
              <a:ext cx="2853175" cy="3944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264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VAD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492896"/>
            <a:ext cx="784887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El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algoritmo tiene un buen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desempeño al estimar el perfil vertical de viento.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No es particularmente sensible a errores aleatorios.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presencia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datos faltantes genera un aumento en los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errores al estimar el perfil.</a:t>
            </a:r>
            <a:endParaRPr lang="en-US" sz="2000" dirty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CASO 1: 14/01/2016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Situación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sinóptica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530120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Altura geopotencial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mpg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en 1000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hPa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para las 00 y las 12 UTC del 14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 enero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de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2016. </a:t>
            </a:r>
          </a:p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Datos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de </a:t>
            </a:r>
            <a:r>
              <a:rPr lang="es-ES" sz="1400" dirty="0" err="1" smtClean="0">
                <a:latin typeface="PT Sans" pitchFamily="34" charset="0"/>
                <a:ea typeface="PT Sans" pitchFamily="34" charset="0"/>
              </a:rPr>
              <a:t>Reanálisis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88024" y="4620255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Temperatura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(°C) y humedad específica observadas por la estación meteorológica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Paraná. El sombreado corresponde a nubosidad. </a:t>
            </a:r>
          </a:p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Datos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Servicio Meteorológico Nacional.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5122" name="Picture 2" descr="Z:\home\pao\Dropbox\Tesis\tesis-VAD\Tesis\Defensa\Fig\hgt-caso1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18" y="1502497"/>
            <a:ext cx="3627434" cy="385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Z:\home\pao\Dropbox\Tesis\tesis-VAD\Tesis\Defensa\Fig\meteo-caso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4" y="1985536"/>
            <a:ext cx="4660634" cy="26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Intensidad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magnitud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INTENSIDAD DEL VIENTO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5805264"/>
            <a:ext cx="816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Intensidad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del viento (m/s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estimada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 partir de las observaciones de radar utilizando la técnica VAD.</a:t>
            </a:r>
          </a:p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Se muestran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los errores calculados (</a:t>
            </a:r>
            <a:r>
              <a:rPr lang="es-ES" sz="1400" i="1" dirty="0">
                <a:latin typeface="PT Sans" pitchFamily="34" charset="0"/>
                <a:ea typeface="PT Sans" pitchFamily="34" charset="0"/>
              </a:rPr>
              <a:t>dispersión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 círculos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y </a:t>
            </a:r>
            <a:r>
              <a:rPr lang="es-ES" sz="1400" i="1" dirty="0" err="1">
                <a:latin typeface="PT Sans" pitchFamily="34" charset="0"/>
                <a:ea typeface="PT Sans" pitchFamily="34" charset="0"/>
              </a:rPr>
              <a:t>rmse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en cruces) cuando superan los 0.5 m/s.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8" name="Picture 2" descr="Z:\home\pao\Dropbox\Tesis\tesis-VAD\Tesis\Defensa\Fig\campo-caso1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4"/>
          <a:stretch/>
        </p:blipFill>
        <p:spPr bwMode="auto">
          <a:xfrm>
            <a:off x="611560" y="995259"/>
            <a:ext cx="8000851" cy="481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2699792" y="995259"/>
            <a:ext cx="0" cy="438522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844394" y="992603"/>
            <a:ext cx="0" cy="438522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9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Perfiles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LLJ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PERFILES VERTICALES DE VIENTO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253" y="4149080"/>
            <a:ext cx="4084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Perfil vertical de viento (m/s) estimado a partir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 los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datos de radar a las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06 y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las 17 UTC y el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rmse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(m/s) en cada punto (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sombreado.) Las marcas en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los ejes indican la magnitud del viento máxima y mínima (por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encima del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LLJ) y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la altura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 la que ocurren. Los valores en superficie fueron obtenidos a partir de los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datos del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la estación meteorológica Paraná Aero.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6151" name="Picture 7" descr="Z:\home\pao\Dropbox\Tesis\tesis-VAD\Tesis\Defensa\Fig\perfile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777123"/>
            <a:ext cx="2487384" cy="53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37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Intensidad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magnitud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DIRECCIÓN DEL VIENTO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5786100"/>
            <a:ext cx="8169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Dirección del viento (grados) estimada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 partir de las observaciones de radar utilizando la técnica VAD.</a:t>
            </a:r>
          </a:p>
          <a:p>
            <a:pPr algn="ct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Se muestran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los errores calculados (</a:t>
            </a:r>
            <a:r>
              <a:rPr lang="es-ES" sz="1400" i="1" dirty="0">
                <a:latin typeface="PT Sans" pitchFamily="34" charset="0"/>
                <a:ea typeface="PT Sans" pitchFamily="34" charset="0"/>
              </a:rPr>
              <a:t>dispersión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 círculos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y </a:t>
            </a:r>
            <a:r>
              <a:rPr lang="es-ES" sz="1400" i="1" dirty="0" err="1">
                <a:latin typeface="PT Sans" pitchFamily="34" charset="0"/>
                <a:ea typeface="PT Sans" pitchFamily="34" charset="0"/>
              </a:rPr>
              <a:t>rmse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en cruces) cuando superan los 0.5 m/s.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026" name="Picture 2" descr="Z:\home\pao\Dropbox\Tesis\tesis-VAD\Tesis\Tesis_files\figure-docx\campo-caso1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25264"/>
            <a:ext cx="7201931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Z:\home\pao\Dropbox\Tesis\tesis-VAD\Tesis\Defensa\Fig\campo-caso1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5"/>
          <a:stretch/>
        </p:blipFill>
        <p:spPr bwMode="auto">
          <a:xfrm>
            <a:off x="603597" y="936374"/>
            <a:ext cx="8000851" cy="486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1043608" y="5169067"/>
            <a:ext cx="64807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43608" y="4725144"/>
            <a:ext cx="64807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3608" y="4437112"/>
            <a:ext cx="648072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90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Hodógrafas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OI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HODÓGRAFA TEMPORAL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5099" y="5283205"/>
            <a:ext cx="69252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400" dirty="0" err="1">
                <a:latin typeface="PT Sans" pitchFamily="34" charset="0"/>
                <a:ea typeface="PT Sans" pitchFamily="34" charset="0"/>
              </a:rPr>
              <a:t>Hodógrafa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temporal para el nivel correspondiente a los datos de la estación</a:t>
            </a:r>
          </a:p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meteorológica (a) y 0.3 y 1 km a partir de la estimación del viento con los dato del radar</a:t>
            </a:r>
          </a:p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(b). el cuadrado marca el primer tiempo (00 UTC) y cada circulo representa un valor</a:t>
            </a:r>
          </a:p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horario (con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círculos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más grandes cada 6 horas).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463131" y="1378822"/>
            <a:ext cx="6133205" cy="3822523"/>
            <a:chOff x="1463131" y="1378822"/>
            <a:chExt cx="6133205" cy="3822523"/>
          </a:xfrm>
        </p:grpSpPr>
        <p:pic>
          <p:nvPicPr>
            <p:cNvPr id="8197" name="Picture 5" descr="Z:\home\pao\Dropbox\Tesis\tesis-VAD\Tesis\Defensa\Fig\hodografa-nivel-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161"/>
            <a:stretch/>
          </p:blipFill>
          <p:spPr bwMode="auto">
            <a:xfrm>
              <a:off x="1463131" y="1378822"/>
              <a:ext cx="2388789" cy="3822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346789" y="1378822"/>
              <a:ext cx="3249547" cy="3822523"/>
              <a:chOff x="4058757" y="1424963"/>
              <a:chExt cx="3249547" cy="3822523"/>
            </a:xfrm>
          </p:grpSpPr>
          <p:pic>
            <p:nvPicPr>
              <p:cNvPr id="8198" name="Picture 6" descr="Z:\home\pao\Dropbox\Tesis\tesis-VAD\Tesis\Defensa\Fig\hodografa-nivel-2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58757" y="1424963"/>
                <a:ext cx="3212870" cy="38225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5" descr="Z:\home\pao\Dropbox\Tesis\tesis-VAD\Tesis\Defensa\Fig\hodografa-nivel-1.pn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554" t="37884" b="50000"/>
              <a:stretch/>
            </p:blipFill>
            <p:spPr bwMode="auto">
              <a:xfrm>
                <a:off x="6661035" y="2564904"/>
                <a:ext cx="647269" cy="463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947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Altura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capa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límite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ALTURA DE LA CAPA LÍMITE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5" y="5283205"/>
            <a:ext cx="3096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latin typeface="PT Sans" pitchFamily="34" charset="0"/>
                <a:ea typeface="PT Sans" pitchFamily="34" charset="0"/>
              </a:rPr>
              <a:t>Reflecttividad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dBZ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y valor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absoluto del gradiente vertical de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reflectividad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dBZ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/m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) </a:t>
            </a:r>
            <a:r>
              <a:rPr lang="es-ES" sz="1400" dirty="0" err="1" smtClean="0">
                <a:latin typeface="PT Sans" pitchFamily="34" charset="0"/>
                <a:ea typeface="PT Sans" pitchFamily="34" charset="0"/>
              </a:rPr>
              <a:t>mediddos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por el radar en función de la altura y el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tiempo Y 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563888" y="535093"/>
            <a:ext cx="5199476" cy="2880000"/>
            <a:chOff x="3563888" y="521187"/>
            <a:chExt cx="5199476" cy="2880000"/>
          </a:xfrm>
        </p:grpSpPr>
        <p:pic>
          <p:nvPicPr>
            <p:cNvPr id="1027" name="Picture 3" descr="Z:\home\pao\Dropbox\Tesis\tesis-VAD\Tesis\Defensa\Fig\dbz-1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876"/>
            <a:stretch/>
          </p:blipFill>
          <p:spPr bwMode="auto">
            <a:xfrm>
              <a:off x="8301516" y="521187"/>
              <a:ext cx="461848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Z:\home\pao\Dropbox\Tesis\tesis-VAD\Tesis\Defensa\Fig\dbz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21187"/>
              <a:ext cx="4617763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569936" y="3422390"/>
            <a:ext cx="5455577" cy="2880000"/>
            <a:chOff x="3569936" y="3422390"/>
            <a:chExt cx="5455577" cy="2880000"/>
          </a:xfrm>
        </p:grpSpPr>
        <p:pic>
          <p:nvPicPr>
            <p:cNvPr id="1028" name="Picture 4" descr="Z:\home\pao\Dropbox\Tesis\tesis-VAD\Tesis\Defensa\Fig\pblh-dbz-1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03"/>
            <a:stretch/>
          </p:blipFill>
          <p:spPr bwMode="auto">
            <a:xfrm>
              <a:off x="8181651" y="3422390"/>
              <a:ext cx="843862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Z:\home\pao\Dropbox\Tesis\tesis-VAD\Tesis\Defensa\Fig\pblh-dbz-1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9936" y="3422390"/>
              <a:ext cx="4617763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3" descr="Z:\home\pao\Dropbox\Tesis\tesis-VAD\Tesis\Defensa\Fig\pblh-dbz-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51" y="3422390"/>
            <a:ext cx="46177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Z:\home\pao\Dropbox\Tesis\tesis-VAD\Tesis\Defensa\Fig\dbz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35093"/>
            <a:ext cx="461776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72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78488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resolución tanto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espacial como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temporal permitieron observar la evolución diaria de la capa límite hasta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alturas que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van entre 1000 y 3000 m de altura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observó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el desarrollo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del LLJ durante las horas nocturnas con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un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máximo viento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16 m/s y a 300 m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altura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</a:t>
            </a:r>
            <a:r>
              <a:rPr lang="es-ES" sz="2000" dirty="0" err="1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hodógrafas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viento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fueron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acordes al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modelo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oscilación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inercial y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su variación con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altura, por lo que podría ser el </a:t>
            </a:r>
            <a:r>
              <a:rPr lang="es-ES" sz="2000" dirty="0" err="1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mecanísmo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proncipal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para el desarrollo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del LLJ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Se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observó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la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evolución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de la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capa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mezclada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 con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perfiles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viento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homogéneo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durante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horas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de mayor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calentamiento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  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estimaciones de la altura de la capa estable fueron consistentes con ambos métodos y el tope de la capa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mezclada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estimada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a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partir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de la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información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dBZ</a:t>
            </a:r>
            <a:r>
              <a:rPr lang="en-U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fue acorde a lo esperado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teóricamente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64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MOTIVACIÓN Y ANTECEDENTES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Motivación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700808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XX:</a:t>
            </a:r>
          </a:p>
          <a:p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Importancia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estudiar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la CLP: LLJ, MSC,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Contaminación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Disponibilidad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radar: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Figura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Sinarame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Verificación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modelos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43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ANÁLISIS DE LAS SIMULACIONES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Configuración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modelo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5249893"/>
            <a:ext cx="3338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Dominio utilizado en el modelo con resolución de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12 km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(dominio exterior) y 4 km (dominio interior). El punto representa la ubicación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del radar.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1950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CONFIGURACIÓN DEL MODELO</a:t>
            </a:r>
            <a:endParaRPr lang="en-US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5936" y="1916832"/>
            <a:ext cx="4464496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42 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niveles verticales (los primeros 20 ubicados en dentro de los 1800 m.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Simulaciones de 42 </a:t>
            </a:r>
            <a:r>
              <a:rPr lang="es-ES" dirty="0" err="1" smtClean="0">
                <a:latin typeface="Cooper Hewitt" pitchFamily="2" charset="0"/>
                <a:ea typeface="Cooper Hewitt" pitchFamily="2" charset="0"/>
              </a:rPr>
              <a:t>hs</a:t>
            </a:r>
            <a:r>
              <a:rPr lang="es-ES" dirty="0">
                <a:latin typeface="Cooper Hewitt" pitchFamily="2" charset="0"/>
                <a:ea typeface="Cooper Hewitt" pitchFamily="2" charset="0"/>
              </a:rPr>
              <a:t>.</a:t>
            </a:r>
            <a:endParaRPr lang="es-ES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Salidas cada 10 minutos.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Condiciones iniciales y de borde: Análisis </a:t>
            </a:r>
            <a:r>
              <a:rPr lang="es-ES" dirty="0">
                <a:latin typeface="Cooper Hewitt" pitchFamily="2" charset="0"/>
                <a:ea typeface="Cooper Hewitt" pitchFamily="2" charset="0"/>
              </a:rPr>
              <a:t>Final (FNL) 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del NCEP (0.25° x 0.25°, cada </a:t>
            </a:r>
            <a:r>
              <a:rPr lang="es-ES" dirty="0">
                <a:latin typeface="Cooper Hewitt" pitchFamily="2" charset="0"/>
                <a:ea typeface="Cooper Hewitt" pitchFamily="2" charset="0"/>
              </a:rPr>
              <a:t>6 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horas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).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Parametrizaciones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: RRTMG (O.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Larga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),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Dudhia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(O.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Corta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), WSM6 (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Microfísica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) y Noah (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Modelo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superficie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).</a:t>
            </a:r>
            <a:endParaRPr lang="es-ES" dirty="0" smtClean="0">
              <a:latin typeface="Cooper Hewitt" pitchFamily="2" charset="0"/>
              <a:ea typeface="Cooper Hewitt" pitchFamily="2" charset="0"/>
            </a:endParaRPr>
          </a:p>
        </p:txBody>
      </p:sp>
      <p:pic>
        <p:nvPicPr>
          <p:cNvPr id="3074" name="Picture 2" descr="Z:\home\pao\Dropbox\Tesis\tesis-VAD\Tesis\Defensa\Fig\dominio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78" y="2132856"/>
            <a:ext cx="3206216" cy="277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98733" y="4047596"/>
            <a:ext cx="18838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>
                <a:latin typeface="Cooper Hewitt" pitchFamily="2" charset="0"/>
                <a:ea typeface="Cooper Hewitt" pitchFamily="2" charset="0"/>
              </a:rPr>
              <a:t>Dominio 1: 12 x 12 </a:t>
            </a:r>
            <a:r>
              <a:rPr lang="es-ES" sz="1400" dirty="0" smtClean="0">
                <a:latin typeface="Cooper Hewitt" pitchFamily="2" charset="0"/>
                <a:ea typeface="Cooper Hewitt" pitchFamily="2" charset="0"/>
              </a:rPr>
              <a:t>km</a:t>
            </a:r>
            <a:endParaRPr lang="es-ES" sz="14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5547" y="3789040"/>
            <a:ext cx="15664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300" dirty="0">
                <a:latin typeface="Cooper Hewitt" pitchFamily="2" charset="0"/>
                <a:ea typeface="Cooper Hewitt" pitchFamily="2" charset="0"/>
              </a:rPr>
              <a:t>Dominio 1: 4</a:t>
            </a:r>
            <a:r>
              <a:rPr lang="es-ES" sz="13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s-ES" sz="1300" dirty="0">
                <a:latin typeface="Cooper Hewitt" pitchFamily="2" charset="0"/>
                <a:ea typeface="Cooper Hewitt" pitchFamily="2" charset="0"/>
              </a:rPr>
              <a:t>x 4</a:t>
            </a:r>
            <a:r>
              <a:rPr lang="es-ES" sz="1300" dirty="0" smtClean="0">
                <a:latin typeface="Cooper Hewitt" pitchFamily="2" charset="0"/>
                <a:ea typeface="Cooper Hewitt" pitchFamily="2" charset="0"/>
              </a:rPr>
              <a:t> km</a:t>
            </a:r>
            <a:endParaRPr lang="es-ES" sz="1300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07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Parametrizaciones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capa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límite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PARAMETRIZACIONES DE CAPA LÍMITE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560" y="1268760"/>
            <a:ext cx="5760639" cy="466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 algn="just">
              <a:lnSpc>
                <a:spcPct val="150000"/>
              </a:lnSpc>
              <a:spcAft>
                <a:spcPts val="600"/>
              </a:spcAft>
              <a:buFont typeface="Arial"/>
              <a:buChar char="•"/>
              <a:defRPr>
                <a:latin typeface="Cooper Hewitt" pitchFamily="2" charset="0"/>
                <a:ea typeface="Cooper Hewitt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21908C"/>
                </a:solidFill>
              </a:rPr>
              <a:t>YSU: </a:t>
            </a:r>
            <a:r>
              <a:rPr lang="en-US" dirty="0" err="1" smtClean="0"/>
              <a:t>Esquema</a:t>
            </a:r>
            <a:r>
              <a:rPr lang="en-US" dirty="0" smtClean="0"/>
              <a:t> no local y </a:t>
            </a:r>
            <a:r>
              <a:rPr lang="en-US" dirty="0" err="1" smtClean="0"/>
              <a:t>configuración</a:t>
            </a:r>
            <a:r>
              <a:rPr lang="en-US" dirty="0" smtClean="0"/>
              <a:t> con </a:t>
            </a:r>
            <a:r>
              <a:rPr lang="en-US" dirty="0" err="1" smtClean="0"/>
              <a:t>clausura</a:t>
            </a:r>
            <a:r>
              <a:rPr lang="en-US" dirty="0" smtClean="0"/>
              <a:t> de primer </a:t>
            </a:r>
            <a:r>
              <a:rPr lang="en-US" dirty="0" err="1" smtClean="0"/>
              <a:t>orden</a:t>
            </a:r>
            <a:r>
              <a:rPr lang="en-US" dirty="0" smtClean="0"/>
              <a:t>. Los </a:t>
            </a:r>
            <a:r>
              <a:rPr lang="en-US" dirty="0" err="1" smtClean="0"/>
              <a:t>coeficientes</a:t>
            </a:r>
            <a:r>
              <a:rPr lang="en-US" dirty="0" smtClean="0"/>
              <a:t> de </a:t>
            </a:r>
            <a:r>
              <a:rPr lang="en-US" dirty="0" err="1" smtClean="0"/>
              <a:t>difusividad</a:t>
            </a:r>
            <a:r>
              <a:rPr lang="en-US" dirty="0" smtClean="0"/>
              <a:t> </a:t>
            </a:r>
            <a:r>
              <a:rPr lang="en-US" dirty="0" err="1" smtClean="0"/>
              <a:t>turbulenta</a:t>
            </a:r>
            <a:r>
              <a:rPr lang="en-US" dirty="0" smtClean="0"/>
              <a:t> se </a:t>
            </a:r>
            <a:r>
              <a:rPr lang="en-US" dirty="0" err="1" smtClean="0"/>
              <a:t>obtienen</a:t>
            </a:r>
            <a:r>
              <a:rPr lang="en-US" dirty="0" smtClean="0"/>
              <a:t> a </a:t>
            </a:r>
            <a:r>
              <a:rPr lang="en-US" dirty="0" err="1" smtClean="0"/>
              <a:t>partir</a:t>
            </a:r>
            <a:r>
              <a:rPr lang="en-US" dirty="0" smtClean="0"/>
              <a:t> de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independiente</a:t>
            </a:r>
            <a:r>
              <a:rPr lang="en-US" dirty="0" smtClean="0"/>
              <a:t> de </a:t>
            </a:r>
            <a:r>
              <a:rPr lang="en-US" dirty="0" err="1" smtClean="0"/>
              <a:t>las</a:t>
            </a:r>
            <a:r>
              <a:rPr lang="en-US" dirty="0" smtClean="0"/>
              <a:t> </a:t>
            </a:r>
            <a:r>
              <a:rPr lang="en-US" dirty="0" err="1" smtClean="0"/>
              <a:t>condiciones</a:t>
            </a:r>
            <a:r>
              <a:rPr lang="en-US" dirty="0" smtClean="0"/>
              <a:t> en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punto</a:t>
            </a:r>
            <a:r>
              <a:rPr lang="en-US" dirty="0" smtClean="0"/>
              <a:t>.</a:t>
            </a:r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21908C"/>
                </a:solidFill>
              </a:rPr>
              <a:t>MYJ: </a:t>
            </a:r>
            <a:r>
              <a:rPr lang="en-US" dirty="0" err="1" smtClean="0"/>
              <a:t>Esquema</a:t>
            </a:r>
            <a:r>
              <a:rPr lang="en-US" dirty="0" smtClean="0"/>
              <a:t> local con </a:t>
            </a:r>
            <a:r>
              <a:rPr lang="en-US" dirty="0" err="1" smtClean="0"/>
              <a:t>clausura</a:t>
            </a:r>
            <a:r>
              <a:rPr lang="en-US" dirty="0" smtClean="0"/>
              <a:t> de </a:t>
            </a:r>
            <a:r>
              <a:rPr lang="en-US" dirty="0" err="1" smtClean="0"/>
              <a:t>orden</a:t>
            </a:r>
            <a:r>
              <a:rPr lang="en-US" dirty="0" smtClean="0"/>
              <a:t> 1.5. </a:t>
            </a:r>
            <a:r>
              <a:rPr lang="es-ES" dirty="0" smtClean="0"/>
              <a:t>Determina los coeficientes </a:t>
            </a:r>
            <a:r>
              <a:rPr lang="es-ES" dirty="0"/>
              <a:t>de difusión a partir del cálculo de la energía cinética de las </a:t>
            </a:r>
            <a:r>
              <a:rPr lang="es-ES" dirty="0" smtClean="0"/>
              <a:t>perturbaciones pronosticada.</a:t>
            </a: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b="1" dirty="0" smtClean="0">
                <a:solidFill>
                  <a:srgbClr val="21908C"/>
                </a:solidFill>
              </a:rPr>
              <a:t>ACM2: </a:t>
            </a:r>
            <a:r>
              <a:rPr lang="en-US" dirty="0" err="1" smtClean="0"/>
              <a:t>Esquema</a:t>
            </a:r>
            <a:r>
              <a:rPr lang="en-US" dirty="0" smtClean="0"/>
              <a:t> no local </a:t>
            </a:r>
            <a:r>
              <a:rPr lang="en-US" dirty="0" err="1" smtClean="0"/>
              <a:t>para</a:t>
            </a:r>
            <a:r>
              <a:rPr lang="en-US" dirty="0" smtClean="0"/>
              <a:t> el </a:t>
            </a:r>
            <a:r>
              <a:rPr lang="en-US" dirty="0" err="1" smtClean="0"/>
              <a:t>transporte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</a:t>
            </a:r>
            <a:r>
              <a:rPr lang="en-US" dirty="0" err="1" smtClean="0"/>
              <a:t>arriba</a:t>
            </a:r>
            <a:r>
              <a:rPr lang="en-US" dirty="0" smtClean="0"/>
              <a:t> y local </a:t>
            </a:r>
            <a:r>
              <a:rPr lang="en-US" dirty="0" err="1" smtClean="0"/>
              <a:t>para</a:t>
            </a:r>
            <a:r>
              <a:rPr lang="en-US" dirty="0" smtClean="0"/>
              <a:t> el </a:t>
            </a:r>
            <a:r>
              <a:rPr lang="en-US" dirty="0" err="1" smtClean="0"/>
              <a:t>transporte</a:t>
            </a:r>
            <a:r>
              <a:rPr lang="en-US" dirty="0" smtClean="0"/>
              <a:t> </a:t>
            </a:r>
            <a:r>
              <a:rPr lang="en-US" dirty="0" err="1" smtClean="0"/>
              <a:t>hacia</a:t>
            </a:r>
            <a:r>
              <a:rPr lang="en-US" dirty="0" smtClean="0"/>
              <a:t> </a:t>
            </a:r>
            <a:r>
              <a:rPr lang="en-US" dirty="0" err="1" smtClean="0"/>
              <a:t>abajo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308304" y="4958800"/>
            <a:ext cx="660772" cy="1422528"/>
            <a:chOff x="6372200" y="4881860"/>
            <a:chExt cx="660772" cy="1422528"/>
          </a:xfrm>
        </p:grpSpPr>
        <p:sp>
          <p:nvSpPr>
            <p:cNvPr id="4" name="Rectangle 3"/>
            <p:cNvSpPr/>
            <p:nvPr/>
          </p:nvSpPr>
          <p:spPr>
            <a:xfrm>
              <a:off x="6372200" y="5949280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2200" y="5594172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2200" y="5241900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72200" y="4881860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urved Connector 8"/>
            <p:cNvCxnSpPr>
              <a:stCxn id="11" idx="1"/>
              <a:endCxn id="12" idx="1"/>
            </p:cNvCxnSpPr>
            <p:nvPr/>
          </p:nvCxnSpPr>
          <p:spPr>
            <a:xfrm rot="10800000">
              <a:off x="6372200" y="5059414"/>
              <a:ext cx="12700" cy="360040"/>
            </a:xfrm>
            <a:prstGeom prst="curvedConnector3">
              <a:avLst>
                <a:gd name="adj1" fmla="val 13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0" idx="1"/>
              <a:endCxn id="11" idx="1"/>
            </p:cNvCxnSpPr>
            <p:nvPr/>
          </p:nvCxnSpPr>
          <p:spPr>
            <a:xfrm rot="10800000">
              <a:off x="6372200" y="5419454"/>
              <a:ext cx="12700" cy="352272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4" idx="1"/>
              <a:endCxn id="10" idx="1"/>
            </p:cNvCxnSpPr>
            <p:nvPr/>
          </p:nvCxnSpPr>
          <p:spPr>
            <a:xfrm rot="10800000">
              <a:off x="6372200" y="5771726"/>
              <a:ext cx="12700" cy="355108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>
              <a:stCxn id="4" idx="1"/>
              <a:endCxn id="12" idx="1"/>
            </p:cNvCxnSpPr>
            <p:nvPr/>
          </p:nvCxnSpPr>
          <p:spPr>
            <a:xfrm rot="10800000">
              <a:off x="6372200" y="5059414"/>
              <a:ext cx="12700" cy="1067420"/>
            </a:xfrm>
            <a:prstGeom prst="curvedConnector3">
              <a:avLst>
                <a:gd name="adj1" fmla="val 28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>
              <a:stCxn id="4" idx="1"/>
              <a:endCxn id="11" idx="1"/>
            </p:cNvCxnSpPr>
            <p:nvPr/>
          </p:nvCxnSpPr>
          <p:spPr>
            <a:xfrm rot="10800000">
              <a:off x="6372200" y="5419454"/>
              <a:ext cx="12700" cy="707380"/>
            </a:xfrm>
            <a:prstGeom prst="curvedConnector3">
              <a:avLst>
                <a:gd name="adj1" fmla="val 23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urved Connector 43"/>
            <p:cNvCxnSpPr>
              <a:stCxn id="11" idx="3"/>
              <a:endCxn id="12" idx="3"/>
            </p:cNvCxnSpPr>
            <p:nvPr/>
          </p:nvCxnSpPr>
          <p:spPr>
            <a:xfrm flipV="1">
              <a:off x="7020272" y="5059414"/>
              <a:ext cx="12700" cy="360040"/>
            </a:xfrm>
            <a:prstGeom prst="curvedConnector3">
              <a:avLst>
                <a:gd name="adj1" fmla="val 120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>
              <a:stCxn id="10" idx="3"/>
              <a:endCxn id="11" idx="3"/>
            </p:cNvCxnSpPr>
            <p:nvPr/>
          </p:nvCxnSpPr>
          <p:spPr>
            <a:xfrm flipV="1">
              <a:off x="7020272" y="5419454"/>
              <a:ext cx="12700" cy="352272"/>
            </a:xfrm>
            <a:prstGeom prst="curvedConnector3">
              <a:avLst>
                <a:gd name="adj1" fmla="val 130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" idx="3"/>
              <a:endCxn id="10" idx="3"/>
            </p:cNvCxnSpPr>
            <p:nvPr/>
          </p:nvCxnSpPr>
          <p:spPr>
            <a:xfrm flipV="1">
              <a:off x="7020272" y="5771726"/>
              <a:ext cx="12700" cy="355108"/>
            </a:xfrm>
            <a:prstGeom prst="curvedConnector3">
              <a:avLst>
                <a:gd name="adj1" fmla="val 1350000"/>
              </a:avLst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7308304" y="1412776"/>
            <a:ext cx="660772" cy="1416178"/>
            <a:chOff x="7655644" y="4893142"/>
            <a:chExt cx="660772" cy="1416178"/>
          </a:xfrm>
        </p:grpSpPr>
        <p:sp>
          <p:nvSpPr>
            <p:cNvPr id="56" name="Rectangle 55"/>
            <p:cNvSpPr/>
            <p:nvPr/>
          </p:nvSpPr>
          <p:spPr>
            <a:xfrm>
              <a:off x="7655644" y="5954212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655644" y="5599104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655644" y="5246832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655644" y="4893142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urved Connector 59"/>
            <p:cNvCxnSpPr>
              <a:stCxn id="58" idx="1"/>
              <a:endCxn id="59" idx="1"/>
            </p:cNvCxnSpPr>
            <p:nvPr/>
          </p:nvCxnSpPr>
          <p:spPr>
            <a:xfrm rot="10800000">
              <a:off x="7655644" y="5070696"/>
              <a:ext cx="12700" cy="353690"/>
            </a:xfrm>
            <a:prstGeom prst="curvedConnector3">
              <a:avLst>
                <a:gd name="adj1" fmla="val 13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60"/>
            <p:cNvCxnSpPr>
              <a:stCxn id="57" idx="1"/>
              <a:endCxn id="58" idx="1"/>
            </p:cNvCxnSpPr>
            <p:nvPr/>
          </p:nvCxnSpPr>
          <p:spPr>
            <a:xfrm rot="10800000">
              <a:off x="7655644" y="5424386"/>
              <a:ext cx="12700" cy="352272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61"/>
            <p:cNvCxnSpPr>
              <a:stCxn id="56" idx="1"/>
              <a:endCxn id="57" idx="1"/>
            </p:cNvCxnSpPr>
            <p:nvPr/>
          </p:nvCxnSpPr>
          <p:spPr>
            <a:xfrm rot="10800000">
              <a:off x="7655644" y="5776658"/>
              <a:ext cx="12700" cy="355108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62"/>
            <p:cNvCxnSpPr>
              <a:stCxn id="56" idx="1"/>
              <a:endCxn id="59" idx="1"/>
            </p:cNvCxnSpPr>
            <p:nvPr/>
          </p:nvCxnSpPr>
          <p:spPr>
            <a:xfrm rot="10800000">
              <a:off x="7655644" y="5070696"/>
              <a:ext cx="12700" cy="1061070"/>
            </a:xfrm>
            <a:prstGeom prst="curvedConnector3">
              <a:avLst>
                <a:gd name="adj1" fmla="val 27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>
              <a:stCxn id="56" idx="1"/>
              <a:endCxn id="58" idx="1"/>
            </p:cNvCxnSpPr>
            <p:nvPr/>
          </p:nvCxnSpPr>
          <p:spPr>
            <a:xfrm rot="10800000">
              <a:off x="7655644" y="5424386"/>
              <a:ext cx="12700" cy="707380"/>
            </a:xfrm>
            <a:prstGeom prst="curvedConnector3">
              <a:avLst>
                <a:gd name="adj1" fmla="val 20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/>
            <p:cNvCxnSpPr>
              <a:stCxn id="58" idx="3"/>
              <a:endCxn id="59" idx="3"/>
            </p:cNvCxnSpPr>
            <p:nvPr/>
          </p:nvCxnSpPr>
          <p:spPr>
            <a:xfrm flipV="1">
              <a:off x="8303716" y="5070696"/>
              <a:ext cx="12700" cy="353690"/>
            </a:xfrm>
            <a:prstGeom prst="curvedConnector3">
              <a:avLst>
                <a:gd name="adj1" fmla="val 12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65"/>
            <p:cNvCxnSpPr>
              <a:stCxn id="57" idx="3"/>
              <a:endCxn id="58" idx="3"/>
            </p:cNvCxnSpPr>
            <p:nvPr/>
          </p:nvCxnSpPr>
          <p:spPr>
            <a:xfrm flipV="1">
              <a:off x="8303716" y="5424386"/>
              <a:ext cx="12700" cy="352272"/>
            </a:xfrm>
            <a:prstGeom prst="curvedConnector3">
              <a:avLst>
                <a:gd name="adj1" fmla="val 13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66"/>
            <p:cNvCxnSpPr>
              <a:stCxn id="56" idx="3"/>
              <a:endCxn id="57" idx="3"/>
            </p:cNvCxnSpPr>
            <p:nvPr/>
          </p:nvCxnSpPr>
          <p:spPr>
            <a:xfrm flipV="1">
              <a:off x="8303716" y="5776658"/>
              <a:ext cx="12700" cy="355108"/>
            </a:xfrm>
            <a:prstGeom prst="curvedConnector3">
              <a:avLst>
                <a:gd name="adj1" fmla="val 13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urved Connector 67"/>
            <p:cNvCxnSpPr>
              <a:stCxn id="56" idx="3"/>
              <a:endCxn id="59" idx="3"/>
            </p:cNvCxnSpPr>
            <p:nvPr/>
          </p:nvCxnSpPr>
          <p:spPr>
            <a:xfrm flipV="1">
              <a:off x="8303716" y="5070696"/>
              <a:ext cx="12700" cy="1061070"/>
            </a:xfrm>
            <a:prstGeom prst="curvedConnector3">
              <a:avLst>
                <a:gd name="adj1" fmla="val 26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/>
            <p:cNvCxnSpPr>
              <a:stCxn id="56" idx="3"/>
              <a:endCxn id="58" idx="3"/>
            </p:cNvCxnSpPr>
            <p:nvPr/>
          </p:nvCxnSpPr>
          <p:spPr>
            <a:xfrm flipV="1">
              <a:off x="8303716" y="5424386"/>
              <a:ext cx="12700" cy="707380"/>
            </a:xfrm>
            <a:prstGeom prst="curvedConnector3">
              <a:avLst>
                <a:gd name="adj1" fmla="val 19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urved Connector 76"/>
            <p:cNvCxnSpPr>
              <a:stCxn id="57" idx="3"/>
              <a:endCxn id="59" idx="3"/>
            </p:cNvCxnSpPr>
            <p:nvPr/>
          </p:nvCxnSpPr>
          <p:spPr>
            <a:xfrm flipV="1">
              <a:off x="8303716" y="5070696"/>
              <a:ext cx="12700" cy="705962"/>
            </a:xfrm>
            <a:prstGeom prst="curved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urved Connector 79"/>
            <p:cNvCxnSpPr>
              <a:stCxn id="57" idx="1"/>
              <a:endCxn id="59" idx="1"/>
            </p:cNvCxnSpPr>
            <p:nvPr/>
          </p:nvCxnSpPr>
          <p:spPr>
            <a:xfrm rot="10800000">
              <a:off x="7655644" y="5070696"/>
              <a:ext cx="12700" cy="705962"/>
            </a:xfrm>
            <a:prstGeom prst="curvedConnector3">
              <a:avLst>
                <a:gd name="adj1" fmla="val 20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308304" y="3183322"/>
            <a:ext cx="660772" cy="1416178"/>
            <a:chOff x="5148064" y="4904306"/>
            <a:chExt cx="660772" cy="1416178"/>
          </a:xfrm>
        </p:grpSpPr>
        <p:sp>
          <p:nvSpPr>
            <p:cNvPr id="84" name="Rectangle 83"/>
            <p:cNvSpPr/>
            <p:nvPr/>
          </p:nvSpPr>
          <p:spPr>
            <a:xfrm>
              <a:off x="5148064" y="5965376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48064" y="5610268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148064" y="5257996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148064" y="4904306"/>
              <a:ext cx="648072" cy="3551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Curved Connector 87"/>
            <p:cNvCxnSpPr>
              <a:stCxn id="86" idx="1"/>
              <a:endCxn id="87" idx="1"/>
            </p:cNvCxnSpPr>
            <p:nvPr/>
          </p:nvCxnSpPr>
          <p:spPr>
            <a:xfrm rot="10800000">
              <a:off x="5148064" y="5081860"/>
              <a:ext cx="12700" cy="353690"/>
            </a:xfrm>
            <a:prstGeom prst="curvedConnector3">
              <a:avLst>
                <a:gd name="adj1" fmla="val 13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urved Connector 88"/>
            <p:cNvCxnSpPr>
              <a:stCxn id="85" idx="1"/>
              <a:endCxn id="86" idx="1"/>
            </p:cNvCxnSpPr>
            <p:nvPr/>
          </p:nvCxnSpPr>
          <p:spPr>
            <a:xfrm rot="10800000">
              <a:off x="5148064" y="5435550"/>
              <a:ext cx="12700" cy="352272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/>
            <p:cNvCxnSpPr>
              <a:stCxn id="84" idx="1"/>
              <a:endCxn id="85" idx="1"/>
            </p:cNvCxnSpPr>
            <p:nvPr/>
          </p:nvCxnSpPr>
          <p:spPr>
            <a:xfrm rot="10800000">
              <a:off x="5148064" y="5787822"/>
              <a:ext cx="12700" cy="355108"/>
            </a:xfrm>
            <a:prstGeom prst="curvedConnector3">
              <a:avLst>
                <a:gd name="adj1" fmla="val 14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/>
            <p:cNvCxnSpPr>
              <a:stCxn id="86" idx="3"/>
              <a:endCxn id="87" idx="3"/>
            </p:cNvCxnSpPr>
            <p:nvPr/>
          </p:nvCxnSpPr>
          <p:spPr>
            <a:xfrm flipV="1">
              <a:off x="5796136" y="5081860"/>
              <a:ext cx="12700" cy="353690"/>
            </a:xfrm>
            <a:prstGeom prst="curvedConnector3">
              <a:avLst>
                <a:gd name="adj1" fmla="val 12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urved Connector 93"/>
            <p:cNvCxnSpPr>
              <a:stCxn id="85" idx="3"/>
              <a:endCxn id="86" idx="3"/>
            </p:cNvCxnSpPr>
            <p:nvPr/>
          </p:nvCxnSpPr>
          <p:spPr>
            <a:xfrm flipV="1">
              <a:off x="5796136" y="5435550"/>
              <a:ext cx="12700" cy="352272"/>
            </a:xfrm>
            <a:prstGeom prst="curvedConnector3">
              <a:avLst>
                <a:gd name="adj1" fmla="val 130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urved Connector 94"/>
            <p:cNvCxnSpPr>
              <a:stCxn id="84" idx="3"/>
              <a:endCxn id="85" idx="3"/>
            </p:cNvCxnSpPr>
            <p:nvPr/>
          </p:nvCxnSpPr>
          <p:spPr>
            <a:xfrm flipV="1">
              <a:off x="5796136" y="5787822"/>
              <a:ext cx="12700" cy="355108"/>
            </a:xfrm>
            <a:prstGeom prst="curvedConnector3">
              <a:avLst>
                <a:gd name="adj1" fmla="val 13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218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COMPARACIÓN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Comparación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69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Intensidad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INTENSIDAD DEL VIENTO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5834" y="5642664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Dirección del viento (grados) estimada por el radar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Obs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y simulada por</a:t>
            </a:r>
          </a:p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el modelo WRF utilizando distintos esquemas de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CLP y posteriormente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procesados con VAD.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5124" name="Picture 4" descr="Z:\home\pao\Dropbox\Tesis\tesis-VAD\Tesis\Defensa\Fig\vad-modelo-sp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2" y="966921"/>
            <a:ext cx="8541236" cy="469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Diferencia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DIFERENCIA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5537" y="5085184"/>
            <a:ext cx="3096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Diferencia entre las observaciones y cada simulación para la magnitud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del viento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(m/s) (a) y el ángulo de la dirección del viento (grados) (b)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2" name="Picture 2" descr="Z:\home\pao\Dropbox\Tesis\tesis-VAD\Tesis\Defensa\Fig\diferencia-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5344"/>
            <a:ext cx="2416515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Z:\home\pao\Dropbox\Tesis\tesis-VAD\Tesis\Defensa\Fig\diferencia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948" y="45344"/>
            <a:ext cx="2412919" cy="6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Variación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vertical de los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errores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ERRORES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5834" y="5498648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>
                <a:latin typeface="PT Sans" pitchFamily="34" charset="0"/>
                <a:ea typeface="PT Sans" pitchFamily="34" charset="0"/>
              </a:rPr>
              <a:t>Bias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,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rmse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y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rmsens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en m/s y coeficiente de correlación para la estimación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 la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velocidad del viento (m/s) con cada simulación en función de la altura y la simulación.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7173" name="Picture 5" descr="Z:\home\pao\Dropbox\Tesis\tesis-VAD\Tesis\Defensa\Fig\err-sp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15" y="836712"/>
            <a:ext cx="599957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3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Perfiles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LLJ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PERFILES VERTICALES DE </a:t>
            </a:r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VIENTO</a:t>
            </a:r>
            <a:endParaRPr lang="en-US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5834" y="5498648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Perfil de viento (m/s) observado por el radar a las 06 y las 17 UTC y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perfiles simulados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por el modelo para los mismos momentos. Las marcas en los ejes indican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la magnitud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del viento máxima y mínima y la altura a la que ocurren.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0" name="Picture 4" descr="Z:\home\pao\Dropbox\Tesis\tesis-VAD\Tesis\Defensa\Fig\perfiles-mod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6" y="1074230"/>
            <a:ext cx="7647888" cy="44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3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Hodógrafas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Oscilación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Inercial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HODÓGRAFAS TEMPORALES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5834" y="5301208"/>
            <a:ext cx="6624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>
                <a:latin typeface="PT Sans" pitchFamily="34" charset="0"/>
                <a:ea typeface="PT Sans" pitchFamily="34" charset="0"/>
              </a:rPr>
              <a:t>Hodógrafa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temporal para tres niveles. Cada circulo representa un valor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horario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(con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círculos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más grandes cada 4 horas) y el cuadrado marca el primer tiempo (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00 UTC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9218" name="Picture 2" descr="Z:\home\pao\Dropbox\Tesis\tesis-VAD\Tesis\Defensa\Fig\hodografa-wrf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5" y="1340768"/>
            <a:ext cx="8132769" cy="384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Altura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capa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límite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ALTURA DE LA CAPA LÍMITE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5834" y="5229200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Altura de la capa límite (m) en cada simulación E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stimada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directamente por cada esquema de CLP (a) Comparación entre la altura calculada por cada esquema (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línea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y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la estimada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 partir de la altura del viento máximo (puntos) sólo en el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período estable (b).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0245" name="Picture 5" descr="Z:\home\pao\Dropbox\Tesis\tesis-VAD\Tesis\Defensa\Fig\pblh-wrf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08"/>
          <a:stretch/>
        </p:blipFill>
        <p:spPr bwMode="auto">
          <a:xfrm>
            <a:off x="395536" y="1402747"/>
            <a:ext cx="3848312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75834" y="4149080"/>
            <a:ext cx="1251950" cy="50405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7" name="Picture 7" descr="Z:\home\pao\Dropbox\Tesis\tesis-VAD\Tesis\Defensa\Fig\pblh-wrf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12776"/>
            <a:ext cx="4756501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2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Altura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capa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límite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ALTURA DE LA CAPA LÍMITE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9674" y="5642084"/>
            <a:ext cx="767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Valor absoluto del gradiente vertical de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reflectividad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dBZ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/m) en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función de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la altura y el tiempo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y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la altura de la capa límite estimada en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cada simulación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1266" name="Picture 2" descr="Z:\home\pao\Dropbox\Tesis\tesis-VAD\Tesis\Defensa\Fig\dbz-wrf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74" y="918012"/>
            <a:ext cx="7672766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93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76328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MOTIVACIÓN Y ANTECEDENTES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Motivación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700808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XX:</a:t>
            </a:r>
          </a:p>
          <a:p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Importancia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estudiar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la CLP: LLJ, MSC,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Contaminación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Disponibilidad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radar: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Figura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Sinarame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Verificación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modelos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Coeficientes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difusividad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turbulenta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COEFICIENTES DE DIFUSIVIDAD TURBULENTA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7544" y="4564866"/>
            <a:ext cx="33123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Coeficientes de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difusividad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turbulenta de calor sensible (a) y cantidad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de movimiento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(b) promediados entre las 05 y 06 UTC (período estable, izquierda) y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entre las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16 y 17 UTC (período inestable, derecha) de la capa límite en todas las simulaciones.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2291" name="Picture 3" descr="Z:\home\pao\Dropbox\Tesis\tesis-VAD\Tesis\Defensa\Fig\k_ulke_wrf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17344"/>
            <a:ext cx="472998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Z:\home\pao\Dropbox\Tesis\tesis-VAD\Tesis\Defensa\Fig\k_ulke_wrf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81040"/>
            <a:ext cx="4729980" cy="28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2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 smtClean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Intensidad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magnitud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644764"/>
            <a:ext cx="7848872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términos cualitativos las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tres simulaciones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lograron representar las condiciones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generales: la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evolución de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magnitud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del viento, el LLJ durante la noche y el perfil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homogéneo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típico de la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capa mezclada.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diferencias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la magnitud del viento entre las observaciones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y cada simulación fueron positivas en niveles altos y negativos por debajo donde el </a:t>
            </a:r>
            <a:r>
              <a:rPr lang="es-ES" sz="2000" dirty="0" err="1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bias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fue positivo.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correlación entre las observaciones y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simulaciones es buena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hasta 600 m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, posiblemente debido a las diferencias observadas en la oscilación inercial.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diferencia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para la dirección del viento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 pequeña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nula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los primeros 1000 m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y luego crece en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los niveles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superiores.</a:t>
            </a:r>
          </a:p>
        </p:txBody>
      </p:sp>
    </p:spTree>
    <p:extLst>
      <p:ext uri="{BB962C8B-B14F-4D97-AF65-F5344CB8AC3E}">
        <p14:creationId xmlns:p14="http://schemas.microsoft.com/office/powerpoint/2010/main" val="113727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 smtClean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Intensidad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magnitud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2064038"/>
            <a:ext cx="784887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tres simulaciones tuvieron un mejor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desempeño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los primeros 600 a 1000 m de altura. 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MYJ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presentó un mayor error total y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menor correlación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la magnitud del viento pero fue el mejor al simular su dirección. 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 pesar de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sus diferencias, YSU y ACM2 tienen un comportamiento muy similar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Por encima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los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1000 m de altura el desempeño disminuye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para todas las simulaciones. Podría deberse a una mala representación de los procesos o a errores en la técnica VAD</a:t>
            </a:r>
          </a:p>
        </p:txBody>
      </p:sp>
    </p:spTree>
    <p:extLst>
      <p:ext uri="{BB962C8B-B14F-4D97-AF65-F5344CB8AC3E}">
        <p14:creationId xmlns:p14="http://schemas.microsoft.com/office/powerpoint/2010/main" val="17464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 smtClean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1556792"/>
            <a:ext cx="78488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El LLJ simulado se prolonga entre una y dos horas más de lo observado y el máximo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viento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 ligeramente superior. 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las </a:t>
            </a:r>
            <a:r>
              <a:rPr lang="es-E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hodógrafas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presentan concordancia con las observaciones y el modelo de oscilación inercial hasta los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500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 de altura.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MYJ presenta un mejor desempeño al representar la altura de la capa límite lo que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podría indicar que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el transporte local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las distintas propiedades es suficiente para desarrollar la profundidad de la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capa 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través de pequeños torbellinos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Los perfiles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de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los coeficientes de </a:t>
            </a:r>
            <a:r>
              <a:rPr lang="es-ES" sz="2000" dirty="0" err="1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difusividad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el régimen estable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no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presentaron la estructura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esperada. Se observó un máximo por encima de la capa que podría estar asociada a la cortante generada por el LLJ.</a:t>
            </a:r>
          </a:p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mezcla débil generada por MYJ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está asociada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a un LLJ más intenso mientras que en YSU y ACM2 ocurre lo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contrario.</a:t>
            </a:r>
          </a:p>
        </p:txBody>
      </p:sp>
    </p:spTree>
    <p:extLst>
      <p:ext uri="{BB962C8B-B14F-4D97-AF65-F5344CB8AC3E}">
        <p14:creationId xmlns:p14="http://schemas.microsoft.com/office/powerpoint/2010/main" val="327030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560874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Conclusiones</a:t>
            </a:r>
            <a:endParaRPr lang="en-US" sz="1200" b="1" dirty="0" smtClean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556792"/>
            <a:ext cx="78488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Clr>
                <a:schemeClr val="bg1"/>
              </a:buClr>
              <a:buFont typeface="Arial"/>
              <a:buChar char="•"/>
            </a:pP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Durante el día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los perfiles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muestran un máximo dentro de la capa mezclada y la profundidad de la mezcla </a:t>
            </a:r>
            <a:r>
              <a:rPr lang="es-ES" sz="2000" dirty="0" smtClean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en cada </a:t>
            </a:r>
            <a:r>
              <a:rPr lang="es-ES" sz="2000" dirty="0">
                <a:solidFill>
                  <a:schemeClr val="bg1"/>
                </a:solidFill>
                <a:latin typeface="PT Sans" pitchFamily="34" charset="0"/>
                <a:ea typeface="PT Sans" pitchFamily="34" charset="0"/>
              </a:rPr>
              <a:t>simulación concuerda con la altura de la capa mezclada estimada por cada esquema.</a:t>
            </a:r>
            <a:endParaRPr lang="es-ES" sz="2000" dirty="0" smtClean="0">
              <a:solidFill>
                <a:schemeClr val="bg1"/>
              </a:solidFill>
              <a:latin typeface="PT Sans" pitchFamily="34" charset="0"/>
              <a:ea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8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0808"/>
            <a:ext cx="9144000" cy="3240360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2845385"/>
            <a:ext cx="62646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¡GRACIAS!</a:t>
            </a:r>
            <a:endParaRPr lang="en-US" sz="6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Tesis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Licenciatura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en</a:t>
            </a: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9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VAD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VAD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controles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calidad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1560" y="1340768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VALIDACIÓN</a:t>
            </a:r>
          </a:p>
        </p:txBody>
      </p:sp>
      <p:pic>
        <p:nvPicPr>
          <p:cNvPr id="5124" name="Picture 4" descr="Z:\home\pao\Dropbox\Tesis\tesis-VAD\Tesis\Tesis_files\figure-docx\validac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7" b="27168"/>
          <a:stretch/>
        </p:blipFill>
        <p:spPr bwMode="auto">
          <a:xfrm>
            <a:off x="2597509" y="1052736"/>
            <a:ext cx="3054611" cy="26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Z:\home\pao\Dropbox\Tesis\tesis-VAD\Tesis\Tesis_files\figure-docx\validacion-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" b="25591"/>
          <a:stretch/>
        </p:blipFill>
        <p:spPr bwMode="auto">
          <a:xfrm>
            <a:off x="5693852" y="980728"/>
            <a:ext cx="3054612" cy="283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Z:\home\pao\Dropbox\Tesis\tesis-VAD\Tesis\Tesis_files\figure-docx\validacion-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b="27535"/>
          <a:stretch/>
        </p:blipFill>
        <p:spPr bwMode="auto">
          <a:xfrm>
            <a:off x="2597509" y="3546640"/>
            <a:ext cx="3054611" cy="26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Z:\home\pao\Dropbox\Tesis\tesis-VAD\Tesis\Tesis_files\figure-docx\validacion-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27939"/>
          <a:stretch/>
        </p:blipFill>
        <p:spPr bwMode="auto">
          <a:xfrm>
            <a:off x="5693853" y="3546640"/>
            <a:ext cx="3054611" cy="261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3140968"/>
            <a:ext cx="22322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Velocidad radial (m/s) observada a las 12 UTC por el radar de 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Anguil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 la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elevación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1.3°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(a), la misma variable transformada a partir del sondeo de la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estación Santa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Rosa Aero para la misma hora (b), velocidad radial mostrada en (b) pero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con errores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aleatorios (c) y con los mismos datos faltantes observados por el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radar (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d)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3" name="Picture 4" descr="Z:\home\pao\Dropbox\Tesis\tesis-VAD\Tesis\Tesis_files\figure-docx\validacion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4" t="72255" r="17492" b="10423"/>
          <a:stretch/>
        </p:blipFill>
        <p:spPr bwMode="auto">
          <a:xfrm>
            <a:off x="5070765" y="5814982"/>
            <a:ext cx="1589468" cy="7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86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simulaciones</a:t>
            </a:r>
            <a:endParaRPr lang="en-US" sz="12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Dirección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548680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DIRECCIÓN DEL VIENTO</a:t>
            </a:r>
          </a:p>
        </p:txBody>
      </p:sp>
      <p:pic>
        <p:nvPicPr>
          <p:cNvPr id="7171" name="Picture 3" descr="Z:\home\pao\Dropbox\Tesis\tesis-VAD\Tesis\Tesis_files\figure-docx\vad-modelo-dir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64" y="1003538"/>
            <a:ext cx="7180636" cy="465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75834" y="5570656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Dirección del viento (grados) estimada por el radar (</a:t>
            </a:r>
            <a:r>
              <a:rPr lang="es-ES" sz="1400" dirty="0" err="1">
                <a:latin typeface="PT Sans" pitchFamily="34" charset="0"/>
                <a:ea typeface="PT Sans" pitchFamily="34" charset="0"/>
              </a:rPr>
              <a:t>Obs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) y simulada por</a:t>
            </a:r>
          </a:p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el modelo WRF utilizando distintos esquemas de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CLP y posteriormente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procesados con VAD.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13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OBJETIVOS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Objetivos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Ciencias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la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Atmósfera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879664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s-ES" sz="2400" dirty="0" smtClean="0">
                <a:latin typeface="Cooper Hewitt" pitchFamily="2" charset="0"/>
                <a:ea typeface="Cooper Hewitt" pitchFamily="2" charset="0"/>
              </a:rPr>
              <a:t>Desarrollar 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una metodología para el estudio de los procesos de capa límite a partir de los datos de radar </a:t>
            </a:r>
            <a:r>
              <a:rPr lang="es-ES" sz="2400" dirty="0" err="1">
                <a:latin typeface="Cooper Hewitt" pitchFamily="2" charset="0"/>
                <a:ea typeface="Cooper Hewitt" pitchFamily="2" charset="0"/>
              </a:rPr>
              <a:t>Doppler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 </a:t>
            </a:r>
            <a:r>
              <a:rPr lang="es-ES" sz="2400" dirty="0" smtClean="0">
                <a:latin typeface="Cooper Hewitt" pitchFamily="2" charset="0"/>
                <a:ea typeface="Cooper Hewitt" pitchFamily="2" charset="0"/>
              </a:rPr>
              <a:t>.</a:t>
            </a:r>
          </a:p>
          <a:p>
            <a:pPr marL="285750" indent="-285750" algn="just">
              <a:buFont typeface="Arial"/>
              <a:buChar char="•"/>
            </a:pPr>
            <a:r>
              <a:rPr lang="es-ES" sz="2400" dirty="0" smtClean="0">
                <a:latin typeface="Cooper Hewitt" pitchFamily="2" charset="0"/>
                <a:ea typeface="Cooper Hewitt" pitchFamily="2" charset="0"/>
              </a:rPr>
              <a:t>Analizar 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el comportamiento de tres </a:t>
            </a:r>
            <a:r>
              <a:rPr lang="es-ES" sz="2400" dirty="0" err="1">
                <a:latin typeface="Cooper Hewitt" pitchFamily="2" charset="0"/>
                <a:ea typeface="Cooper Hewitt" pitchFamily="2" charset="0"/>
              </a:rPr>
              <a:t>parametrizaciones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 de CLP disponibles en el modelo </a:t>
            </a:r>
            <a:r>
              <a:rPr lang="es-ES" sz="2400" dirty="0" err="1">
                <a:latin typeface="Cooper Hewitt" pitchFamily="2" charset="0"/>
                <a:ea typeface="Cooper Hewitt" pitchFamily="2" charset="0"/>
              </a:rPr>
              <a:t>Weather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 </a:t>
            </a:r>
            <a:r>
              <a:rPr lang="es-ES" sz="2400" dirty="0" err="1">
                <a:latin typeface="Cooper Hewitt" pitchFamily="2" charset="0"/>
                <a:ea typeface="Cooper Hewitt" pitchFamily="2" charset="0"/>
              </a:rPr>
              <a:t>Research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 and </a:t>
            </a:r>
            <a:r>
              <a:rPr lang="es-ES" sz="2400" dirty="0" err="1" smtClean="0">
                <a:latin typeface="Cooper Hewitt" pitchFamily="2" charset="0"/>
                <a:ea typeface="Cooper Hewitt" pitchFamily="2" charset="0"/>
              </a:rPr>
              <a:t>Forecasting</a:t>
            </a:r>
            <a:r>
              <a:rPr lang="es-ES" sz="2400" dirty="0" smtClean="0">
                <a:latin typeface="Cooper Hewitt" pitchFamily="2" charset="0"/>
                <a:ea typeface="Cooper Hewitt" pitchFamily="2" charset="0"/>
              </a:rPr>
              <a:t> al </a:t>
            </a:r>
            <a:r>
              <a:rPr lang="es-ES" sz="2400" dirty="0">
                <a:latin typeface="Cooper Hewitt" pitchFamily="2" charset="0"/>
                <a:ea typeface="Cooper Hewitt" pitchFamily="2" charset="0"/>
              </a:rPr>
              <a:t>representar algunos de los </a:t>
            </a:r>
            <a:r>
              <a:rPr lang="es-ES" sz="2400" dirty="0" smtClean="0">
                <a:latin typeface="Cooper Hewitt" pitchFamily="2" charset="0"/>
                <a:ea typeface="Cooper Hewitt" pitchFamily="2" charset="0"/>
              </a:rPr>
              <a:t>procesos de capa límite . </a:t>
            </a:r>
            <a:endParaRPr lang="en-US" sz="2400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10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ANÁLISIS DE LAS OBSERACIONES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Marco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teórico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70080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MARCO TEÓRICO:</a:t>
            </a:r>
          </a:p>
          <a:p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r>
              <a:rPr lang="en-US" dirty="0" smtClean="0">
                <a:latin typeface="Cooper Hewitt" pitchFamily="2" charset="0"/>
                <a:ea typeface="Cooper Hewitt" pitchFamily="2" charset="0"/>
              </a:rPr>
              <a:t>Fig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capa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límite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Stull</a:t>
            </a:r>
          </a:p>
          <a:p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Evolución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del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Van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Wiel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3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2656"/>
            <a:ext cx="9144000" cy="1152128"/>
          </a:xfrm>
          <a:prstGeom prst="rect">
            <a:avLst/>
          </a:prstGeom>
          <a:solidFill>
            <a:srgbClr val="21908C"/>
          </a:solidFill>
          <a:ln>
            <a:solidFill>
              <a:srgbClr val="219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63288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Cooper Hewitt" pitchFamily="2" charset="0"/>
                <a:ea typeface="Cooper Hewitt" pitchFamily="2" charset="0"/>
              </a:rPr>
              <a:t>ANÁLISIS DE LAS OBSERACIONES</a:t>
            </a:r>
            <a:endParaRPr lang="en-US" sz="4000" b="1" dirty="0">
              <a:solidFill>
                <a:schemeClr val="bg1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Casos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estudio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700808"/>
            <a:ext cx="792088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SITUACIONES DE INTERÉS:</a:t>
            </a:r>
          </a:p>
          <a:p>
            <a:endParaRPr lang="en-US" dirty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Cielos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despejados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Días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verano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leve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a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moderado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DATOS DE RADAR DOPPLER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347864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1560" y="1700808"/>
            <a:ext cx="784887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latin typeface="Cooper Hewitt" pitchFamily="2" charset="0"/>
                <a:ea typeface="Cooper Hewitt" pitchFamily="2" charset="0"/>
              </a:rPr>
              <a:t>Se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utilizaron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los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del radar Doppler INTA Paraná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que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opera en la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banda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C. El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escaneo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se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realiza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en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sentido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azimutal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con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giros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360°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que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se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repiten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para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12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elevaciones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verticales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 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entre </a:t>
            </a:r>
            <a:r>
              <a:rPr lang="es-ES" dirty="0">
                <a:latin typeface="Cooper Hewitt" pitchFamily="2" charset="0"/>
                <a:ea typeface="Cooper Hewitt" pitchFamily="2" charset="0"/>
              </a:rPr>
              <a:t>0.5° y 15.1</a:t>
            </a:r>
            <a:r>
              <a:rPr lang="es-ES" dirty="0" smtClean="0">
                <a:latin typeface="Cooper Hewitt" pitchFamily="2" charset="0"/>
                <a:ea typeface="Cooper Hewitt" pitchFamily="2" charset="0"/>
              </a:rPr>
              <a:t>° con un rango de 240 km.</a:t>
            </a:r>
          </a:p>
          <a:p>
            <a:pPr algn="just">
              <a:lnSpc>
                <a:spcPct val="150000"/>
              </a:lnSpc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La resolución temporal es de 10 minutos </a:t>
            </a:r>
          </a:p>
          <a:p>
            <a:pPr algn="just">
              <a:lnSpc>
                <a:spcPct val="150000"/>
              </a:lnSpc>
            </a:pPr>
            <a:r>
              <a:rPr lang="es-ES" dirty="0" smtClean="0">
                <a:latin typeface="Cooper Hewitt" pitchFamily="2" charset="0"/>
                <a:ea typeface="Cooper Hewitt" pitchFamily="2" charset="0"/>
              </a:rPr>
              <a:t>aproximadamente.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Características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los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radar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680" y="4923745"/>
            <a:ext cx="30243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PT Sans" pitchFamily="34" charset="0"/>
                <a:ea typeface="PT Sans" pitchFamily="34" charset="0"/>
              </a:rPr>
              <a:t>Topografía sobre el nivel del terreno respecto de la ubicación del radar.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El circulo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negro corresponde al </a:t>
            </a:r>
            <a:endParaRPr lang="es-ES" sz="1400" dirty="0" smtClean="0">
              <a:latin typeface="PT Sans" pitchFamily="34" charset="0"/>
              <a:ea typeface="PT Sans" pitchFamily="34" charset="0"/>
            </a:endParaRPr>
          </a:p>
          <a:p>
            <a:pPr algn="r"/>
            <a:r>
              <a:rPr lang="es-ES" sz="1400" dirty="0" smtClean="0">
                <a:latin typeface="PT Sans" pitchFamily="34" charset="0"/>
                <a:ea typeface="PT Sans" pitchFamily="34" charset="0"/>
              </a:rPr>
              <a:t>dominio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de análisis centrado en el radar, de 40km de radio.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pic>
        <p:nvPicPr>
          <p:cNvPr id="1037" name="Picture 13" descr="Z:\home\pao\Dropbox\Tesis\tesis-VAD\Tesis\Defensa\Fig\dominio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051336"/>
            <a:ext cx="3681842" cy="34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7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VIENTO </a:t>
            </a:r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RADIAL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Viento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radial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552" y="5613448"/>
            <a:ext cx="37487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latin typeface="PT Sans" pitchFamily="34" charset="0"/>
                <a:ea typeface="PT Sans" pitchFamily="34" charset="0"/>
              </a:rPr>
              <a:t>Velocidad radial (m/s) observada a las 06 UTC por el radar de Paraná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en la </a:t>
            </a:r>
            <a:r>
              <a:rPr lang="es-ES" sz="1400" dirty="0">
                <a:latin typeface="PT Sans" pitchFamily="34" charset="0"/>
                <a:ea typeface="PT Sans" pitchFamily="34" charset="0"/>
              </a:rPr>
              <a:t>elevación 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1.3° luego de remover el </a:t>
            </a:r>
            <a:r>
              <a:rPr lang="es-ES" sz="1400" dirty="0" err="1" smtClean="0">
                <a:latin typeface="PT Sans" pitchFamily="34" charset="0"/>
                <a:ea typeface="PT Sans" pitchFamily="34" charset="0"/>
              </a:rPr>
              <a:t>aliasing</a:t>
            </a:r>
            <a:r>
              <a:rPr lang="es-ES" sz="1400" dirty="0" smtClean="0">
                <a:latin typeface="PT Sans" pitchFamily="34" charset="0"/>
                <a:ea typeface="PT Sans" pitchFamily="34" charset="0"/>
              </a:rPr>
              <a:t>.</a:t>
            </a:r>
            <a:endParaRPr lang="en-US" sz="1400" dirty="0">
              <a:latin typeface="PT Sans" pitchFamily="34" charset="0"/>
              <a:ea typeface="PT Sans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283968" y="1730024"/>
            <a:ext cx="4672545" cy="4795320"/>
            <a:chOff x="4283968" y="1730024"/>
            <a:chExt cx="4672545" cy="4795320"/>
          </a:xfrm>
        </p:grpSpPr>
        <p:sp>
          <p:nvSpPr>
            <p:cNvPr id="9" name="TextBox 8"/>
            <p:cNvSpPr txBox="1"/>
            <p:nvPr/>
          </p:nvSpPr>
          <p:spPr>
            <a:xfrm>
              <a:off x="4743509" y="5571237"/>
              <a:ext cx="3753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PT Sans" pitchFamily="34" charset="0"/>
                  <a:ea typeface="PT Sans" pitchFamily="34" charset="0"/>
                </a:rPr>
                <a:t>Velocidad radial (m/s) en función del azimut (grados) para un rango y </a:t>
              </a:r>
              <a:r>
                <a:rPr lang="es-ES" sz="1400" dirty="0" smtClean="0">
                  <a:latin typeface="PT Sans" pitchFamily="34" charset="0"/>
                  <a:ea typeface="PT Sans" pitchFamily="34" charset="0"/>
                </a:rPr>
                <a:t>ángulo de </a:t>
              </a:r>
              <a:r>
                <a:rPr lang="es-ES" sz="1400" dirty="0">
                  <a:latin typeface="PT Sans" pitchFamily="34" charset="0"/>
                  <a:ea typeface="PT Sans" pitchFamily="34" charset="0"/>
                </a:rPr>
                <a:t>elevación fijos. En color se ajusta una función sinusoidal a los datos.</a:t>
              </a:r>
              <a:endParaRPr lang="en-US" sz="1400" dirty="0">
                <a:latin typeface="PT Sans" pitchFamily="34" charset="0"/>
                <a:ea typeface="PT Sans" pitchFamily="34" charset="0"/>
              </a:endParaRPr>
            </a:p>
          </p:txBody>
        </p:sp>
        <p:pic>
          <p:nvPicPr>
            <p:cNvPr id="2050" name="Picture 2" descr="Z:\home\pao\Dropbox\Tesis\tesis-VAD\Tesis\Defensa\Fig\va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730024"/>
              <a:ext cx="4672545" cy="371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3" name="Picture 5" descr="Z:\home\pao\Dropbox\Tesis\tesis-VAD\Tesis\Defensa\Fig\aliasing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15608"/>
            <a:ext cx="3566469" cy="37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1979712" y="2708920"/>
            <a:ext cx="1080120" cy="108012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83968" y="1730024"/>
            <a:ext cx="4672545" cy="4795320"/>
            <a:chOff x="4283968" y="1730024"/>
            <a:chExt cx="4672545" cy="4795320"/>
          </a:xfrm>
        </p:grpSpPr>
        <p:pic>
          <p:nvPicPr>
            <p:cNvPr id="16" name="Picture 2" descr="Z:\home\pao\Dropbox\Tesis\tesis-VAD\Tesis\Defensa\Fig\va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730024"/>
              <a:ext cx="4672545" cy="371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743509" y="5571237"/>
              <a:ext cx="37534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dirty="0">
                  <a:latin typeface="PT Sans" pitchFamily="34" charset="0"/>
                  <a:ea typeface="PT Sans" pitchFamily="34" charset="0"/>
                </a:rPr>
                <a:t>Velocidad radial (m/s) en función del azimut (grados) para un rango y </a:t>
              </a:r>
              <a:r>
                <a:rPr lang="es-ES" sz="1400" dirty="0" smtClean="0">
                  <a:latin typeface="PT Sans" pitchFamily="34" charset="0"/>
                  <a:ea typeface="PT Sans" pitchFamily="34" charset="0"/>
                </a:rPr>
                <a:t>ángulo de </a:t>
              </a:r>
              <a:r>
                <a:rPr lang="es-ES" sz="1400" dirty="0">
                  <a:latin typeface="PT Sans" pitchFamily="34" charset="0"/>
                  <a:ea typeface="PT Sans" pitchFamily="34" charset="0"/>
                </a:rPr>
                <a:t>elevación fijos. En color se ajusta una función sinusoidal a los datos.</a:t>
              </a:r>
              <a:endParaRPr lang="en-US" sz="1400" dirty="0">
                <a:latin typeface="PT Sans" pitchFamily="34" charset="0"/>
                <a:ea typeface="PT Sans" pitchFamily="34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95536" y="56087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VAD</a:t>
            </a:r>
            <a:endParaRPr lang="en-US" sz="40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779912" y="6588641"/>
            <a:ext cx="53640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5536" y="6351711"/>
            <a:ext cx="316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Análisis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las</a:t>
            </a:r>
            <a:r>
              <a:rPr lang="en-US" sz="1200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sz="1200" b="1" dirty="0" err="1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observaciones</a:t>
            </a:r>
            <a:endParaRPr lang="en-US" sz="1200" b="1" dirty="0" smtClean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  <a:p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VAD y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controles</a:t>
            </a:r>
            <a:r>
              <a:rPr lang="en-US" sz="1200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sz="1200" dirty="0" err="1" smtClean="0">
                <a:latin typeface="Cooper Hewitt" pitchFamily="2" charset="0"/>
                <a:ea typeface="Cooper Hewitt" pitchFamily="2" charset="0"/>
              </a:rPr>
              <a:t>calidad</a:t>
            </a:r>
            <a:endParaRPr lang="en-US" sz="1200" dirty="0">
              <a:latin typeface="Cooper Hewitt" pitchFamily="2" charset="0"/>
              <a:ea typeface="Cooper Hewitt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869" y="1556792"/>
                <a:ext cx="5317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s-ES" i="1" smtClean="0">
                          <a:latin typeface="Cambria Math"/>
                        </a:rPr>
                        <m:t>=  </m:t>
                      </m:r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s-ES" i="1">
                          <a:latin typeface="Cambria Math"/>
                        </a:rPr>
                        <m:t> + </m:t>
                      </m:r>
                      <m:r>
                        <a:rPr lang="es-ES" i="1">
                          <a:latin typeface="Cambria Math"/>
                        </a:rPr>
                        <m:t>𝑢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s-ES" i="1">
                          <a:latin typeface="Cambria Math"/>
                        </a:rPr>
                        <m:t> − </m:t>
                      </m:r>
                      <m:r>
                        <a:rPr lang="es-ES" i="1">
                          <a:latin typeface="Cambria Math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69" y="1556792"/>
                <a:ext cx="5317994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30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26869" y="2077340"/>
                <a:ext cx="4468531" cy="847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pt-BR" i="1" smtClean="0">
                          <a:latin typeface="Cambria Math"/>
                        </a:rPr>
                        <m:t>= 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𝜙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pt-BR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69" y="2077340"/>
                <a:ext cx="4468531" cy="847604"/>
              </a:xfrm>
              <a:prstGeom prst="rect">
                <a:avLst/>
              </a:prstGeom>
              <a:blipFill rotWithShape="1">
                <a:blip r:embed="rId4"/>
                <a:stretch>
                  <a:fillRect r="-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869" y="3356992"/>
                <a:ext cx="2047292" cy="708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2 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2 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1/2</m:t>
                              </m:r>
                            </m:sup>
                          </m:sSup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69" y="3356992"/>
                <a:ext cx="2047292" cy="708464"/>
              </a:xfrm>
              <a:prstGeom prst="rect">
                <a:avLst/>
              </a:prstGeom>
              <a:blipFill rotWithShape="1">
                <a:blip r:embed="rId5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6869" y="4022094"/>
                <a:ext cx="3366434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−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&lt;0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69" y="4022094"/>
                <a:ext cx="3366434" cy="714683"/>
              </a:xfrm>
              <a:prstGeom prst="rect">
                <a:avLst/>
              </a:prstGeom>
              <a:blipFill rotWithShape="1">
                <a:blip r:embed="rId6"/>
                <a:stretch>
                  <a:fillRect r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6869" y="4802549"/>
                <a:ext cx="3494675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 −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/>
                            </a:rPr>
                            <m:t>  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&gt;0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869" y="4802549"/>
                <a:ext cx="3494675" cy="714683"/>
              </a:xfrm>
              <a:prstGeom prst="rect">
                <a:avLst/>
              </a:prstGeom>
              <a:blipFill rotWithShape="1">
                <a:blip r:embed="rId7"/>
                <a:stretch>
                  <a:fillRect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4860032" y="3573016"/>
            <a:ext cx="34746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21908C"/>
                </a:solidFill>
                <a:latin typeface="Cooper Hewitt" pitchFamily="2" charset="0"/>
                <a:ea typeface="Cooper Hewitt" pitchFamily="2" charset="0"/>
              </a:rPr>
              <a:t>CONTROLES DE CALIDAD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Cantidad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de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datos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por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anillo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Hueco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continuo en un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anillo</a:t>
            </a:r>
            <a:endParaRPr lang="en-US" dirty="0" smtClean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Errores</a:t>
            </a:r>
            <a:r>
              <a:rPr lang="en-US" dirty="0" smtClean="0">
                <a:latin typeface="Cooper Hewitt" pitchFamily="2" charset="0"/>
                <a:ea typeface="Cooper Hewitt" pitchFamily="2" charset="0"/>
              </a:rPr>
              <a:t>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aleatorios</a:t>
            </a:r>
            <a:endParaRPr lang="en-US" dirty="0">
              <a:latin typeface="Cooper Hewitt" pitchFamily="2" charset="0"/>
              <a:ea typeface="Cooper Hewitt" pitchFamily="2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 smtClean="0">
                <a:latin typeface="Cooper Hewitt" pitchFamily="2" charset="0"/>
                <a:ea typeface="Cooper Hewitt" pitchFamily="2" charset="0"/>
              </a:rPr>
              <a:t>R </a:t>
            </a:r>
            <a:r>
              <a:rPr lang="en-US" dirty="0" err="1" smtClean="0">
                <a:latin typeface="Cooper Hewitt" pitchFamily="2" charset="0"/>
                <a:ea typeface="Cooper Hewitt" pitchFamily="2" charset="0"/>
              </a:rPr>
              <a:t>cuadrado</a:t>
            </a:r>
            <a:endParaRPr lang="en-US" sz="2400" b="1" dirty="0">
              <a:solidFill>
                <a:srgbClr val="21908C"/>
              </a:solidFill>
              <a:latin typeface="Cooper Hewitt" pitchFamily="2" charset="0"/>
              <a:ea typeface="Cooper Hewit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14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2460</Words>
  <Application>Microsoft Office PowerPoint</Application>
  <PresentationFormat>On-screen Show (4:3)</PresentationFormat>
  <Paragraphs>225</Paragraphs>
  <Slides>37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</dc:creator>
  <cp:lastModifiedBy>pao</cp:lastModifiedBy>
  <cp:revision>111</cp:revision>
  <dcterms:created xsi:type="dcterms:W3CDTF">2018-03-13T14:51:29Z</dcterms:created>
  <dcterms:modified xsi:type="dcterms:W3CDTF">2018-03-17T03:09:29Z</dcterms:modified>
</cp:coreProperties>
</file>